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71" r:id="rId2"/>
    <p:sldId id="260" r:id="rId3"/>
    <p:sldId id="261" r:id="rId4"/>
    <p:sldId id="262" r:id="rId5"/>
    <p:sldId id="263" r:id="rId6"/>
    <p:sldId id="264" r:id="rId7"/>
    <p:sldId id="265" r:id="rId8"/>
    <p:sldId id="266" r:id="rId9"/>
    <p:sldId id="267" r:id="rId10"/>
    <p:sldId id="268" r:id="rId11"/>
    <p:sldId id="269" r:id="rId12"/>
    <p:sldId id="270" r:id="rId13"/>
    <p:sldId id="272" r:id="rId14"/>
    <p:sldId id="273" r:id="rId15"/>
    <p:sldId id="275" r:id="rId16"/>
    <p:sldId id="27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b"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C21630"/>
    <a:srgbClr val="004990"/>
    <a:srgbClr val="0000CC"/>
    <a:srgbClr val="0047FF"/>
    <a:srgbClr val="0033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51" autoAdjust="0"/>
  </p:normalViewPr>
  <p:slideViewPr>
    <p:cSldViewPr>
      <p:cViewPr>
        <p:scale>
          <a:sx n="75" d="100"/>
          <a:sy n="75" d="100"/>
        </p:scale>
        <p:origin x="681" y="5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2685"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C823A5-8997-4BA4-96BA-D16B484FD6E7}" type="datetimeFigureOut">
              <a:rPr lang="en-US" smtClean="0"/>
              <a:t>11/17/2022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008B2E-0263-4765-AB7E-E1E3FC329FBA}" type="slidenum">
              <a:rPr lang="en-US" smtClean="0"/>
              <a:t>‹#›</a:t>
            </a:fld>
            <a:endParaRPr lang="en-US"/>
          </a:p>
        </p:txBody>
      </p:sp>
    </p:spTree>
    <p:extLst>
      <p:ext uri="{BB962C8B-B14F-4D97-AF65-F5344CB8AC3E}">
        <p14:creationId xmlns:p14="http://schemas.microsoft.com/office/powerpoint/2010/main" val="2785965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310CF-2439-452F-BACE-F833C34D826E}" type="datetimeFigureOut">
              <a:rPr lang="en-US" smtClean="0"/>
              <a:pPr/>
              <a:t>11/17/2022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AE898D-9F99-48C7-9DFA-F9A33D4E78A6}" type="slidenum">
              <a:rPr lang="en-US" smtClean="0"/>
              <a:pPr/>
              <a:t>‹#›</a:t>
            </a:fld>
            <a:endParaRPr lang="en-US" dirty="0"/>
          </a:p>
        </p:txBody>
      </p:sp>
    </p:spTree>
    <p:extLst>
      <p:ext uri="{BB962C8B-B14F-4D97-AF65-F5344CB8AC3E}">
        <p14:creationId xmlns:p14="http://schemas.microsoft.com/office/powerpoint/2010/main" val="67589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E898D-9F99-48C7-9DFA-F9A33D4E78A6}" type="slidenum">
              <a:rPr lang="en-US" smtClean="0"/>
              <a:pPr/>
              <a:t>1</a:t>
            </a:fld>
            <a:endParaRPr lang="en-US" dirty="0"/>
          </a:p>
        </p:txBody>
      </p:sp>
    </p:spTree>
    <p:extLst>
      <p:ext uri="{BB962C8B-B14F-4D97-AF65-F5344CB8AC3E}">
        <p14:creationId xmlns:p14="http://schemas.microsoft.com/office/powerpoint/2010/main" val="197768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735" y="2275"/>
            <a:ext cx="9142265" cy="858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Rectangle 21"/>
          <p:cNvSpPr/>
          <p:nvPr userDrawn="1"/>
        </p:nvSpPr>
        <p:spPr>
          <a:xfrm>
            <a:off x="0" y="6477356"/>
            <a:ext cx="9144000" cy="381000"/>
          </a:xfrm>
          <a:prstGeom prst="rect">
            <a:avLst/>
          </a:prstGeom>
          <a:solidFill>
            <a:srgbClr val="C2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ooter Placeholder 4"/>
          <p:cNvSpPr txBox="1">
            <a:spLocks/>
          </p:cNvSpPr>
          <p:nvPr userDrawn="1"/>
        </p:nvSpPr>
        <p:spPr>
          <a:xfrm>
            <a:off x="457200" y="6553200"/>
            <a:ext cx="7239000" cy="365125"/>
          </a:xfrm>
          <a:prstGeom prst="rect">
            <a:avLst/>
          </a:prstGeom>
        </p:spPr>
        <p:txBody>
          <a:bodyPr/>
          <a:lstStyle>
            <a:defPPr>
              <a:defRPr lang="en-US"/>
            </a:defPPr>
            <a:lvl1pPr marL="0" algn="l" defTabSz="914400" rtl="0" eaLnBrk="1" latinLnBrk="0" hangingPunct="1">
              <a:defRPr sz="1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smtClean="0">
                <a:solidFill>
                  <a:schemeClr val="bg1"/>
                </a:solidFill>
                <a:latin typeface="Poppins Medium" panose="00000600000000000000" pitchFamily="2" charset="0"/>
                <a:cs typeface="Poppins Medium" panose="00000600000000000000" pitchFamily="2" charset="0"/>
              </a:rPr>
              <a:t>2300 W Innes St, Salisbury NC  28144    |    Catawba.edu    |    1.800.CATAWBA</a:t>
            </a:r>
            <a:endParaRPr lang="en-US" sz="1100" dirty="0">
              <a:solidFill>
                <a:schemeClr val="bg1"/>
              </a:solidFill>
              <a:latin typeface="Poppins Medium" panose="00000600000000000000" pitchFamily="2" charset="0"/>
              <a:cs typeface="Poppins Medium" panose="00000600000000000000" pitchFamily="2" charset="0"/>
            </a:endParaRPr>
          </a:p>
        </p:txBody>
      </p:sp>
      <p:sp>
        <p:nvSpPr>
          <p:cNvPr id="24" name="Slide Number Placeholder 5"/>
          <p:cNvSpPr txBox="1">
            <a:spLocks/>
          </p:cNvSpPr>
          <p:nvPr userDrawn="1"/>
        </p:nvSpPr>
        <p:spPr>
          <a:xfrm>
            <a:off x="6629400" y="655320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9188CFBC-2F2A-4A90-9AE0-DF2E4408FC04}" type="slidenum">
              <a:rPr lang="en-US" sz="1100" smtClean="0">
                <a:solidFill>
                  <a:schemeClr val="bg1"/>
                </a:solidFill>
              </a:rPr>
              <a:pPr algn="r"/>
              <a:t>‹#›</a:t>
            </a:fld>
            <a:endParaRPr lang="en-US" sz="11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3"/>
          <p:cNvPicPr>
            <a:picLocks noChangeAspect="1" noChangeArrowheads="1"/>
          </p:cNvPicPr>
          <p:nvPr userDrawn="1"/>
        </p:nvPicPr>
        <p:blipFill>
          <a:blip r:embed="rId13">
            <a:extLst>
              <a:ext uri="{28A0092B-C50C-407E-A947-70E740481C1C}">
                <a14:useLocalDpi xmlns:a14="http://schemas.microsoft.com/office/drawing/2010/main" val="0"/>
              </a:ext>
            </a:extLst>
          </a:blip>
          <a:stretch>
            <a:fillRect/>
          </a:stretch>
        </p:blipFill>
        <p:spPr bwMode="auto">
          <a:xfrm>
            <a:off x="1735" y="2275"/>
            <a:ext cx="9142265" cy="858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Rectangle 24"/>
          <p:cNvSpPr/>
          <p:nvPr userDrawn="1"/>
        </p:nvSpPr>
        <p:spPr>
          <a:xfrm>
            <a:off x="0" y="6477356"/>
            <a:ext cx="9144000" cy="381000"/>
          </a:xfrm>
          <a:prstGeom prst="rect">
            <a:avLst/>
          </a:prstGeom>
          <a:solidFill>
            <a:srgbClr val="C21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ooter Placeholder 4"/>
          <p:cNvSpPr txBox="1">
            <a:spLocks/>
          </p:cNvSpPr>
          <p:nvPr userDrawn="1"/>
        </p:nvSpPr>
        <p:spPr>
          <a:xfrm>
            <a:off x="457200" y="6553200"/>
            <a:ext cx="7239000" cy="365125"/>
          </a:xfrm>
          <a:prstGeom prst="rect">
            <a:avLst/>
          </a:prstGeom>
        </p:spPr>
        <p:txBody>
          <a:bodyPr/>
          <a:lstStyle>
            <a:defPPr>
              <a:defRPr lang="en-US"/>
            </a:defPPr>
            <a:lvl1pPr marL="0" algn="l" defTabSz="914400" rtl="0" eaLnBrk="1" latinLnBrk="0" hangingPunct="1">
              <a:defRPr sz="1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smtClean="0">
                <a:solidFill>
                  <a:schemeClr val="bg1"/>
                </a:solidFill>
                <a:latin typeface="Poppins Medium" panose="00000600000000000000" pitchFamily="2" charset="0"/>
                <a:cs typeface="Poppins Medium" panose="00000600000000000000" pitchFamily="2" charset="0"/>
              </a:rPr>
              <a:t>2300 W Innes St, Salisbury NC  28144    |    Catawba.edu    |    1.800.CATAWBA</a:t>
            </a:r>
            <a:endParaRPr lang="en-US" sz="1100" dirty="0">
              <a:solidFill>
                <a:schemeClr val="bg1"/>
              </a:solidFill>
              <a:latin typeface="Poppins Medium" panose="00000600000000000000" pitchFamily="2" charset="0"/>
              <a:cs typeface="Poppins Medium" panose="00000600000000000000" pitchFamily="2" charset="0"/>
            </a:endParaRPr>
          </a:p>
        </p:txBody>
      </p:sp>
      <p:sp>
        <p:nvSpPr>
          <p:cNvPr id="27" name="Slide Number Placeholder 5"/>
          <p:cNvSpPr txBox="1">
            <a:spLocks/>
          </p:cNvSpPr>
          <p:nvPr userDrawn="1"/>
        </p:nvSpPr>
        <p:spPr>
          <a:xfrm>
            <a:off x="6629400" y="655320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9188CFBC-2F2A-4A90-9AE0-DF2E4408FC04}" type="slidenum">
              <a:rPr lang="en-US" sz="1100" smtClean="0">
                <a:solidFill>
                  <a:schemeClr val="bg1"/>
                </a:solidFill>
              </a:rPr>
              <a:pPr algn="r"/>
              <a:t>‹#›</a:t>
            </a:fld>
            <a:endParaRPr lang="en-US" sz="11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txStyles>
    <p:title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tudentaid.gov/feedback-cent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finaid@catawba.edu" TargetMode="External"/><Relationship Id="rId2" Type="http://schemas.openxmlformats.org/officeDocument/2006/relationships/hyperlink" Target="mailto:mmburke22@catawba.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tudentaid.gov/exit-counsel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video01.socs.net/p/101/sp/10100/serveFlavor/flavorId/0_90xg9h3o/name/0_90xg9h3o.mp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tudentaid.gov/loan-simul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447800" y="2133600"/>
            <a:ext cx="6400800" cy="1752600"/>
          </a:xfrm>
          <a:prstGeom prst="rect">
            <a:avLst/>
          </a:prstGeom>
        </p:spPr>
        <p:txBody>
          <a:bodyPr>
            <a:noAutofit/>
          </a:bodyPr>
          <a:lstStyle/>
          <a:p>
            <a:pPr marL="0" indent="0" algn="ctr">
              <a:buNone/>
            </a:pPr>
            <a:r>
              <a:rPr lang="en-US" sz="4800" dirty="0">
                <a:solidFill>
                  <a:schemeClr val="tx1"/>
                </a:solidFill>
                <a:latin typeface="Montserrat ExtraBold" panose="00000900000000000000" pitchFamily="2" charset="0"/>
              </a:rPr>
              <a:t>Graduation Exit Counseling Session</a:t>
            </a:r>
          </a:p>
        </p:txBody>
      </p:sp>
    </p:spTree>
    <p:extLst>
      <p:ext uri="{BB962C8B-B14F-4D97-AF65-F5344CB8AC3E}">
        <p14:creationId xmlns:p14="http://schemas.microsoft.com/office/powerpoint/2010/main" val="39164678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92500" lnSpcReduction="10000"/>
          </a:bodyPr>
          <a:lstStyle/>
          <a:p>
            <a:r>
              <a:rPr lang="en-US" sz="2400" dirty="0">
                <a:latin typeface="Montserrat Medium" panose="00000600000000000000" pitchFamily="2" charset="0"/>
              </a:rPr>
              <a:t>You may consider consolidation to combine the balances of multiple loans into a single loan with one monthly payment or to obtain a longer repayment term. </a:t>
            </a:r>
          </a:p>
          <a:p>
            <a:r>
              <a:rPr lang="en-US" sz="2400" dirty="0">
                <a:latin typeface="Montserrat Medium" panose="00000600000000000000" pitchFamily="2" charset="0"/>
              </a:rPr>
              <a:t>Ask your loan servicer to provide more information on the process, the types of loans that can be included, as well as the advantages and disadvantages of consolidating.</a:t>
            </a:r>
          </a:p>
          <a:p>
            <a:pPr marL="0" indent="0">
              <a:buNone/>
            </a:pPr>
            <a:endParaRPr lang="en-US" sz="2400" dirty="0">
              <a:latin typeface="Montserrat Medium" panose="00000600000000000000" pitchFamily="2" charset="0"/>
            </a:endParaRPr>
          </a:p>
          <a:p>
            <a:pPr marL="0" indent="0">
              <a:buNone/>
            </a:pPr>
            <a:r>
              <a:rPr lang="en-US" sz="2400" dirty="0">
                <a:latin typeface="Montserrat Medium" panose="00000600000000000000" pitchFamily="2" charset="0"/>
              </a:rPr>
              <a:t>** It is important to note that if you do choose to consolidate your loans you should wait until your grace period is over.  If you do this while still in your grace period it will cancel it, and you would need to begin making payments immediately. </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Consolidation</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36611573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25963"/>
          </a:xfrm>
        </p:spPr>
        <p:txBody>
          <a:bodyPr>
            <a:normAutofit fontScale="92500"/>
          </a:bodyPr>
          <a:lstStyle/>
          <a:p>
            <a:r>
              <a:rPr lang="en-US" dirty="0">
                <a:latin typeface="Montserrat Medium" panose="00000600000000000000" pitchFamily="2" charset="0"/>
              </a:rPr>
              <a:t>Various deferment and forbearance options are available to postpone payments depending on your situation. </a:t>
            </a:r>
          </a:p>
          <a:p>
            <a:r>
              <a:rPr lang="en-US" dirty="0">
                <a:latin typeface="Montserrat Medium" panose="00000600000000000000" pitchFamily="2" charset="0"/>
              </a:rPr>
              <a:t>If you think you may need this option, ask your loan servicer to outline the various types of deferment options and eligibility requirements. </a:t>
            </a:r>
          </a:p>
          <a:p>
            <a:r>
              <a:rPr lang="en-US" i="1" u="sng" dirty="0">
                <a:latin typeface="Montserrat Medium" panose="00000600000000000000" pitchFamily="2" charset="0"/>
              </a:rPr>
              <a:t>You must contact your loan servicer to request this assistance.</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Postponing Payments</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24269723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225" y="1219200"/>
            <a:ext cx="8229600" cy="4648200"/>
          </a:xfrm>
        </p:spPr>
        <p:txBody>
          <a:bodyPr>
            <a:normAutofit fontScale="92500" lnSpcReduction="20000"/>
          </a:bodyPr>
          <a:lstStyle/>
          <a:p>
            <a:r>
              <a:rPr lang="en-US" dirty="0">
                <a:latin typeface="Montserrat Medium" panose="00000600000000000000" pitchFamily="2" charset="0"/>
              </a:rPr>
              <a:t>Federal Direct Loan discharge and cancellation benefits are available for specific circumstances. </a:t>
            </a:r>
          </a:p>
          <a:p>
            <a:r>
              <a:rPr lang="en-US" dirty="0">
                <a:latin typeface="Montserrat Medium" panose="00000600000000000000" pitchFamily="2" charset="0"/>
              </a:rPr>
              <a:t>Your loan servicer can outline the eligibility criteria for cancellation.</a:t>
            </a:r>
          </a:p>
          <a:p>
            <a:endParaRPr lang="en-US" dirty="0">
              <a:latin typeface="Montserrat Medium" panose="00000600000000000000" pitchFamily="2" charset="0"/>
            </a:endParaRPr>
          </a:p>
          <a:p>
            <a:pPr marL="0" indent="0">
              <a:buNone/>
            </a:pPr>
            <a:r>
              <a:rPr lang="en-US" dirty="0">
                <a:latin typeface="Montserrat Medium" panose="00000600000000000000" pitchFamily="2" charset="0"/>
              </a:rPr>
              <a:t>*Always remember that if it sounds too good to be true then it is!  There are many loan cancellation scams out there and it is important that you are actively protecting yourself against them. </a:t>
            </a:r>
          </a:p>
        </p:txBody>
      </p:sp>
      <p:pic>
        <p:nvPicPr>
          <p:cNvPr id="4" name="A09C95AB">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3733800" y="5715000"/>
            <a:ext cx="609600" cy="609600"/>
          </a:xfrm>
          <a:prstGeom prst="rect">
            <a:avLst/>
          </a:prstGeom>
        </p:spPr>
      </p:pic>
      <p:sp>
        <p:nvSpPr>
          <p:cNvPr id="6"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Loan Cancellation</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73876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5872"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Montserrat Medium" panose="00000600000000000000" pitchFamily="2" charset="0"/>
              </a:rPr>
              <a:t>Review the definitions and consequences of delinquency and default once you have chosen the repayment option that fits your needs. </a:t>
            </a:r>
          </a:p>
          <a:p>
            <a:r>
              <a:rPr lang="en-US" dirty="0">
                <a:latin typeface="Montserrat Medium" panose="00000600000000000000" pitchFamily="2" charset="0"/>
              </a:rPr>
              <a:t>If you fall behind on a payment, contact your loan servicer at the first sign of trouble. They are there to help you!</a:t>
            </a:r>
          </a:p>
        </p:txBody>
      </p:sp>
      <p:sp>
        <p:nvSpPr>
          <p:cNvPr id="5"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Delinquency</a:t>
            </a:r>
          </a:p>
          <a:p>
            <a:pPr algn="ctr"/>
            <a:r>
              <a:rPr lang="en-US" sz="2400" b="0" dirty="0" smtClean="0">
                <a:latin typeface="Poppins Medium" panose="00000600000000000000" pitchFamily="2" charset="0"/>
                <a:cs typeface="Poppins Medium" panose="00000600000000000000" pitchFamily="2" charset="0"/>
              </a:rPr>
              <a:t>and Default</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41759088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Montserrat Medium" panose="00000600000000000000" pitchFamily="2" charset="0"/>
              </a:rPr>
              <a:t>You can contact the Federal Student Aid Ombudsman’s office at 1.877.557.2575 if you have problems with your loan that cannot be resolved through regular channels.</a:t>
            </a:r>
          </a:p>
          <a:p>
            <a:r>
              <a:rPr lang="en-US" dirty="0">
                <a:latin typeface="Montserrat Medium" panose="00000600000000000000" pitchFamily="2" charset="0"/>
              </a:rPr>
              <a:t>You can also submit a claim online by going to </a:t>
            </a:r>
            <a:r>
              <a:rPr lang="en-US" dirty="0">
                <a:latin typeface="Montserrat Medium" panose="00000600000000000000" pitchFamily="2" charset="0"/>
                <a:hlinkClick r:id="rId2"/>
              </a:rPr>
              <a:t>https://studentaid.gov/feedback-center/</a:t>
            </a:r>
            <a:r>
              <a:rPr lang="en-US" dirty="0">
                <a:latin typeface="Montserrat Medium" panose="00000600000000000000" pitchFamily="2" charset="0"/>
              </a:rPr>
              <a:t>. </a:t>
            </a:r>
          </a:p>
        </p:txBody>
      </p:sp>
      <p:sp>
        <p:nvSpPr>
          <p:cNvPr id="6"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Federal Student Aid Ombudsman</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2441488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953000"/>
          </a:xfrm>
        </p:spPr>
        <p:txBody>
          <a:bodyPr>
            <a:normAutofit fontScale="92500" lnSpcReduction="10000"/>
          </a:bodyPr>
          <a:lstStyle/>
          <a:p>
            <a:pPr marL="0" indent="0" algn="ctr">
              <a:buNone/>
            </a:pPr>
            <a:r>
              <a:rPr lang="en-US" sz="4800" u="sng" dirty="0">
                <a:latin typeface="Montserrat Medium" panose="00000600000000000000" pitchFamily="2" charset="0"/>
              </a:rPr>
              <a:t>Financial Avenue</a:t>
            </a:r>
          </a:p>
          <a:p>
            <a:r>
              <a:rPr lang="en-US" dirty="0">
                <a:latin typeface="Montserrat Medium" panose="00000600000000000000" pitchFamily="2" charset="0"/>
              </a:rPr>
              <a:t>In an effort to provide more learning opportunities for you as you take on this next step in life you can utilize Financial Avenue and the various courses offered to help you plan ahead. </a:t>
            </a:r>
          </a:p>
          <a:p>
            <a:r>
              <a:rPr lang="en-US" dirty="0">
                <a:latin typeface="Montserrat Medium" panose="00000600000000000000" pitchFamily="2" charset="0"/>
              </a:rPr>
              <a:t>There are courses on Debt and Repayment, Loan Guidance, Spending and Borrowing, The Future of your Money, and many more. </a:t>
            </a:r>
          </a:p>
        </p:txBody>
      </p:sp>
      <p:sp>
        <p:nvSpPr>
          <p:cNvPr id="6"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800" b="0" dirty="0" smtClean="0">
                <a:latin typeface="Poppins Medium" panose="00000600000000000000" pitchFamily="2" charset="0"/>
                <a:cs typeface="Poppins Medium" panose="00000600000000000000" pitchFamily="2" charset="0"/>
              </a:rPr>
              <a:t>Resources</a:t>
            </a:r>
            <a:endParaRPr lang="en-US" sz="28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9346517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a:bodyPr>
          <a:lstStyle/>
          <a:p>
            <a:pPr marL="0" indent="0" algn="ctr">
              <a:buNone/>
            </a:pPr>
            <a:r>
              <a:rPr lang="en-US" sz="3600" u="sng" dirty="0" err="1">
                <a:latin typeface="Montserrat Medium" panose="00000600000000000000" pitchFamily="2" charset="0"/>
              </a:rPr>
              <a:t>myStudentAid</a:t>
            </a:r>
            <a:r>
              <a:rPr lang="en-US" sz="3600" u="sng" dirty="0">
                <a:latin typeface="Montserrat Medium" panose="00000600000000000000" pitchFamily="2" charset="0"/>
              </a:rPr>
              <a:t> app</a:t>
            </a:r>
          </a:p>
          <a:p>
            <a:r>
              <a:rPr lang="en-US" sz="2800" dirty="0">
                <a:latin typeface="Montserrat Medium" panose="00000600000000000000" pitchFamily="2" charset="0"/>
              </a:rPr>
              <a:t>If you would like the opportunity to keep track of your student loans by phone you can download the </a:t>
            </a:r>
            <a:r>
              <a:rPr lang="en-US" sz="2800" dirty="0" err="1">
                <a:latin typeface="Montserrat Medium" panose="00000600000000000000" pitchFamily="2" charset="0"/>
              </a:rPr>
              <a:t>myStudentAid</a:t>
            </a:r>
            <a:r>
              <a:rPr lang="en-US" sz="2800" dirty="0">
                <a:latin typeface="Montserrat Medium" panose="00000600000000000000" pitchFamily="2" charset="0"/>
              </a:rPr>
              <a:t> app in the App Store.</a:t>
            </a:r>
          </a:p>
          <a:p>
            <a:r>
              <a:rPr lang="en-US" sz="2800" dirty="0">
                <a:latin typeface="Montserrat Medium" panose="00000600000000000000" pitchFamily="2" charset="0"/>
              </a:rPr>
              <a:t>This app allows you to file your FAFSA, track your student loans, complete your Exit Counseling and many other services. </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800" b="0" dirty="0" smtClean="0">
                <a:latin typeface="Poppins Medium" panose="00000600000000000000" pitchFamily="2" charset="0"/>
                <a:cs typeface="Poppins Medium" panose="00000600000000000000" pitchFamily="2" charset="0"/>
              </a:rPr>
              <a:t>Resources</a:t>
            </a:r>
            <a:endParaRPr lang="en-US" sz="28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31562010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38063"/>
            <a:ext cx="8229600" cy="4525963"/>
          </a:xfrm>
        </p:spPr>
        <p:txBody>
          <a:bodyPr>
            <a:normAutofit fontScale="92500" lnSpcReduction="10000"/>
          </a:bodyPr>
          <a:lstStyle/>
          <a:p>
            <a:pPr marL="0" indent="0">
              <a:buNone/>
            </a:pPr>
            <a:r>
              <a:rPr lang="en-US" dirty="0">
                <a:latin typeface="Montserrat Medium" panose="00000600000000000000" pitchFamily="2" charset="0"/>
              </a:rPr>
              <a:t>If you find that you have questions concerning your Student Loans and Repayment please feel free to contact me at: </a:t>
            </a:r>
          </a:p>
          <a:p>
            <a:pPr marL="0" indent="0" algn="ctr">
              <a:buNone/>
            </a:pPr>
            <a:r>
              <a:rPr lang="en-US" sz="2500" dirty="0">
                <a:latin typeface="Montserrat Medium" panose="00000600000000000000" pitchFamily="2" charset="0"/>
              </a:rPr>
              <a:t>Makayla Burke</a:t>
            </a:r>
          </a:p>
          <a:p>
            <a:pPr marL="0" indent="0" algn="ctr">
              <a:buNone/>
            </a:pPr>
            <a:r>
              <a:rPr lang="en-US" sz="2500" dirty="0">
                <a:latin typeface="Montserrat Medium" panose="00000600000000000000" pitchFamily="2" charset="0"/>
              </a:rPr>
              <a:t>Financial Aid Counselor </a:t>
            </a:r>
          </a:p>
          <a:p>
            <a:pPr marL="0" indent="0" algn="ctr">
              <a:buNone/>
            </a:pPr>
            <a:r>
              <a:rPr lang="en-US" sz="2500" dirty="0">
                <a:latin typeface="Montserrat Medium" panose="00000600000000000000" pitchFamily="2" charset="0"/>
                <a:hlinkClick r:id="rId2"/>
              </a:rPr>
              <a:t>mmburke22@catawba.edu</a:t>
            </a:r>
            <a:r>
              <a:rPr lang="en-US" sz="2500" dirty="0">
                <a:latin typeface="Montserrat Medium" panose="00000600000000000000" pitchFamily="2" charset="0"/>
              </a:rPr>
              <a:t> </a:t>
            </a:r>
          </a:p>
          <a:p>
            <a:pPr marL="0" indent="0" algn="ctr">
              <a:buNone/>
            </a:pPr>
            <a:endParaRPr lang="en-US" sz="2500" dirty="0">
              <a:latin typeface="Montserrat Medium" panose="00000600000000000000" pitchFamily="2" charset="0"/>
            </a:endParaRPr>
          </a:p>
          <a:p>
            <a:pPr marL="0" indent="0" algn="ctr">
              <a:buNone/>
            </a:pPr>
            <a:r>
              <a:rPr lang="en-US" dirty="0">
                <a:latin typeface="Montserrat Medium" panose="00000600000000000000" pitchFamily="2" charset="0"/>
              </a:rPr>
              <a:t>or by emailing our office at </a:t>
            </a:r>
          </a:p>
          <a:p>
            <a:pPr marL="0" indent="0" algn="ctr">
              <a:buNone/>
            </a:pPr>
            <a:r>
              <a:rPr lang="en-US" dirty="0">
                <a:latin typeface="Montserrat Medium" panose="00000600000000000000" pitchFamily="2" charset="0"/>
                <a:hlinkClick r:id="rId3"/>
              </a:rPr>
              <a:t>finaid@catawba.edu</a:t>
            </a:r>
            <a:r>
              <a:rPr lang="en-US" dirty="0">
                <a:latin typeface="Montserrat Medium" panose="00000600000000000000" pitchFamily="2" charset="0"/>
              </a:rPr>
              <a:t> </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800" b="0" dirty="0" smtClean="0">
                <a:latin typeface="Poppins Medium" panose="00000600000000000000" pitchFamily="2" charset="0"/>
                <a:cs typeface="Poppins Medium" panose="00000600000000000000" pitchFamily="2" charset="0"/>
              </a:rPr>
              <a:t>Questions</a:t>
            </a:r>
            <a:endParaRPr lang="en-US" sz="28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41719151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43600" y="-47263"/>
            <a:ext cx="2971800" cy="961664"/>
          </a:xfrm>
          <a:prstGeom prst="rect">
            <a:avLst/>
          </a:prstGeom>
        </p:spPr>
        <p:txBody>
          <a:bodyPr anchor="ctr" anchorCtr="0"/>
          <a:lstStyle/>
          <a:p>
            <a:pPr algn="ctr"/>
            <a:r>
              <a:rPr lang="en-US" sz="2400" dirty="0" smtClean="0">
                <a:latin typeface="Poppins Medium" panose="00000600000000000000" pitchFamily="2" charset="0"/>
                <a:cs typeface="Poppins Medium" panose="00000600000000000000" pitchFamily="2" charset="0"/>
              </a:rPr>
              <a:t>Purpose of Exit Counseling</a:t>
            </a:r>
            <a:endParaRPr lang="en-US" sz="2400" dirty="0">
              <a:latin typeface="Poppins Medium" panose="00000600000000000000" pitchFamily="2" charset="0"/>
              <a:cs typeface="Poppins Medium" panose="00000600000000000000" pitchFamily="2" charset="0"/>
            </a:endParaRPr>
          </a:p>
        </p:txBody>
      </p:sp>
      <p:sp>
        <p:nvSpPr>
          <p:cNvPr id="3" name="Content Placeholder 2"/>
          <p:cNvSpPr>
            <a:spLocks noGrp="1"/>
          </p:cNvSpPr>
          <p:nvPr>
            <p:ph idx="1"/>
          </p:nvPr>
        </p:nvSpPr>
        <p:spPr/>
        <p:txBody>
          <a:bodyPr>
            <a:normAutofit fontScale="85000" lnSpcReduction="10000"/>
          </a:bodyPr>
          <a:lstStyle/>
          <a:p>
            <a:pPr marL="0" indent="0" algn="ctr">
              <a:buNone/>
            </a:pPr>
            <a:r>
              <a:rPr lang="en-US" dirty="0">
                <a:latin typeface="Montserrat Medium" panose="00000600000000000000" pitchFamily="2" charset="0"/>
              </a:rPr>
              <a:t>Exit Counseling is designed to help you understand what to expect as you transition away from Catawba in regards to your financial aid and possible student account balance as well as your rights, responsibilities, and repayment options for all loans.</a:t>
            </a:r>
          </a:p>
          <a:p>
            <a:pPr marL="0" indent="0" algn="ctr">
              <a:buNone/>
            </a:pPr>
            <a:endParaRPr lang="en-US" dirty="0">
              <a:latin typeface="Montserrat Medium" panose="00000600000000000000" pitchFamily="2" charset="0"/>
            </a:endParaRPr>
          </a:p>
          <a:p>
            <a:pPr marL="0" indent="0" algn="ctr">
              <a:buNone/>
            </a:pPr>
            <a:r>
              <a:rPr lang="en-US" dirty="0">
                <a:latin typeface="Montserrat Medium" panose="00000600000000000000" pitchFamily="2" charset="0"/>
              </a:rPr>
              <a:t>Exit Counseling is required for anyone with Direct Loans, Federal Perkins, Federal Family Education Loans (FFEL), or Graduate PLUS Loans. </a:t>
            </a:r>
          </a:p>
        </p:txBody>
      </p:sp>
    </p:spTree>
    <p:extLst>
      <p:ext uri="{BB962C8B-B14F-4D97-AF65-F5344CB8AC3E}">
        <p14:creationId xmlns:p14="http://schemas.microsoft.com/office/powerpoint/2010/main" val="42197676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11762"/>
          </a:xfrm>
        </p:spPr>
        <p:txBody>
          <a:bodyPr>
            <a:normAutofit fontScale="70000" lnSpcReduction="20000"/>
          </a:bodyPr>
          <a:lstStyle/>
          <a:p>
            <a:pPr marL="0" indent="0">
              <a:buNone/>
            </a:pPr>
            <a:r>
              <a:rPr lang="en-US" u="sng" dirty="0">
                <a:latin typeface="Montserrat Medium" panose="00000600000000000000" pitchFamily="2" charset="0"/>
              </a:rPr>
              <a:t>Stop by the Business Office:</a:t>
            </a:r>
            <a:r>
              <a:rPr lang="en-US" dirty="0">
                <a:latin typeface="Montserrat Medium" panose="00000600000000000000" pitchFamily="2" charset="0"/>
              </a:rPr>
              <a:t> </a:t>
            </a:r>
          </a:p>
          <a:p>
            <a:pPr marL="0" indent="0">
              <a:buNone/>
            </a:pPr>
            <a:endParaRPr lang="en-US" dirty="0">
              <a:latin typeface="Montserrat Medium" panose="00000600000000000000" pitchFamily="2" charset="0"/>
            </a:endParaRPr>
          </a:p>
          <a:p>
            <a:r>
              <a:rPr lang="en-US" dirty="0">
                <a:latin typeface="Montserrat Medium" panose="00000600000000000000" pitchFamily="2" charset="0"/>
              </a:rPr>
              <a:t>Check your student account balance on </a:t>
            </a:r>
            <a:r>
              <a:rPr lang="en-US" dirty="0" err="1">
                <a:latin typeface="Montserrat Medium" panose="00000600000000000000" pitchFamily="2" charset="0"/>
              </a:rPr>
              <a:t>Touchnet</a:t>
            </a:r>
            <a:r>
              <a:rPr lang="en-US" dirty="0">
                <a:latin typeface="Montserrat Medium" panose="00000600000000000000" pitchFamily="2" charset="0"/>
              </a:rPr>
              <a:t> to confirm you are at a </a:t>
            </a:r>
            <a:r>
              <a:rPr lang="en-US" i="1" dirty="0">
                <a:latin typeface="Montserrat Medium" panose="00000600000000000000" pitchFamily="2" charset="0"/>
              </a:rPr>
              <a:t>$0 balance.</a:t>
            </a:r>
            <a:endParaRPr lang="en-US" dirty="0">
              <a:latin typeface="Montserrat Medium" panose="00000600000000000000" pitchFamily="2" charset="0"/>
            </a:endParaRPr>
          </a:p>
          <a:p>
            <a:r>
              <a:rPr lang="en-US" dirty="0">
                <a:latin typeface="Montserrat Medium" panose="00000600000000000000" pitchFamily="2" charset="0"/>
              </a:rPr>
              <a:t>If you have a past due balance, you need to discuss the balance with Business Office Staff to ensure you have a plan to pay this balance </a:t>
            </a:r>
            <a:r>
              <a:rPr lang="en-US" i="1" dirty="0">
                <a:latin typeface="Montserrat Medium" panose="00000600000000000000" pitchFamily="2" charset="0"/>
              </a:rPr>
              <a:t>before </a:t>
            </a:r>
            <a:r>
              <a:rPr lang="en-US" dirty="0">
                <a:latin typeface="Montserrat Medium" panose="00000600000000000000" pitchFamily="2" charset="0"/>
              </a:rPr>
              <a:t>graduation.</a:t>
            </a:r>
          </a:p>
          <a:p>
            <a:pPr lvl="1"/>
            <a:r>
              <a:rPr lang="en-US" dirty="0">
                <a:latin typeface="Montserrat Medium" panose="00000600000000000000" pitchFamily="2" charset="0"/>
              </a:rPr>
              <a:t>This balance must be </a:t>
            </a:r>
            <a:r>
              <a:rPr lang="en-US" b="1" u="sng" dirty="0">
                <a:latin typeface="Montserrat Medium" panose="00000600000000000000" pitchFamily="2" charset="0"/>
              </a:rPr>
              <a:t>paid in full </a:t>
            </a:r>
            <a:r>
              <a:rPr lang="en-US" dirty="0">
                <a:latin typeface="Montserrat Medium" panose="00000600000000000000" pitchFamily="2" charset="0"/>
              </a:rPr>
              <a:t>before you can get your diploma or receive a transcript for future employers or further education opportunities. </a:t>
            </a:r>
          </a:p>
          <a:p>
            <a:pPr lvl="1"/>
            <a:r>
              <a:rPr lang="en-US" dirty="0">
                <a:latin typeface="Montserrat Medium" panose="00000600000000000000" pitchFamily="2" charset="0"/>
              </a:rPr>
              <a:t>This balance </a:t>
            </a:r>
            <a:r>
              <a:rPr lang="en-US" b="1" u="sng" dirty="0">
                <a:latin typeface="Montserrat Medium" panose="00000600000000000000" pitchFamily="2" charset="0"/>
              </a:rPr>
              <a:t>does not </a:t>
            </a:r>
            <a:r>
              <a:rPr lang="en-US" dirty="0">
                <a:latin typeface="Montserrat Medium" panose="00000600000000000000" pitchFamily="2" charset="0"/>
              </a:rPr>
              <a:t>include any loan debt with the U.S. Department of Education, State of North Carolina, or private lenders. </a:t>
            </a:r>
          </a:p>
          <a:p>
            <a:r>
              <a:rPr lang="en-US" dirty="0">
                <a:latin typeface="Montserrat Medium" panose="00000600000000000000" pitchFamily="2" charset="0"/>
              </a:rPr>
              <a:t>Update your billing address and phone number if anything has or is going to change. </a:t>
            </a:r>
          </a:p>
          <a:p>
            <a:pPr lvl="1"/>
            <a:r>
              <a:rPr lang="en-US" dirty="0">
                <a:latin typeface="Montserrat Medium" panose="00000600000000000000" pitchFamily="2" charset="0"/>
              </a:rPr>
              <a:t>This is important for all offices on campus including Business, Registrar, and Development. </a:t>
            </a:r>
          </a:p>
          <a:p>
            <a:endParaRPr lang="en-US" dirty="0">
              <a:latin typeface="Cambria" pitchFamily="18" charset="0"/>
            </a:endParaRPr>
          </a:p>
        </p:txBody>
      </p:sp>
      <p:sp>
        <p:nvSpPr>
          <p:cNvPr id="6" name="Title 1"/>
          <p:cNvSpPr txBox="1">
            <a:spLocks/>
          </p:cNvSpPr>
          <p:nvPr/>
        </p:nvSpPr>
        <p:spPr>
          <a:xfrm>
            <a:off x="6096000" y="-47264"/>
            <a:ext cx="2971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dirty="0">
                <a:latin typeface="Poppins Medium" panose="00000600000000000000" pitchFamily="2" charset="0"/>
                <a:cs typeface="Poppins Medium" panose="00000600000000000000" pitchFamily="2" charset="0"/>
              </a:rPr>
              <a:t>After Applying for Graduation</a:t>
            </a:r>
          </a:p>
        </p:txBody>
      </p:sp>
    </p:spTree>
    <p:extLst>
      <p:ext uri="{BB962C8B-B14F-4D97-AF65-F5344CB8AC3E}">
        <p14:creationId xmlns:p14="http://schemas.microsoft.com/office/powerpoint/2010/main" val="9512354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11762"/>
          </a:xfrm>
        </p:spPr>
        <p:txBody>
          <a:bodyPr>
            <a:normAutofit/>
          </a:bodyPr>
          <a:lstStyle/>
          <a:p>
            <a:r>
              <a:rPr lang="en-US" dirty="0">
                <a:latin typeface="Montserrat Medium" panose="00000600000000000000" pitchFamily="2" charset="0"/>
              </a:rPr>
              <a:t>If you received Direct Federal Student Loans, Exit Counseling is provided at </a:t>
            </a:r>
            <a:r>
              <a:rPr lang="en-US" u="sng" dirty="0">
                <a:latin typeface="Montserrat Medium" panose="00000600000000000000" pitchFamily="2" charset="0"/>
                <a:hlinkClick r:id="rId2"/>
              </a:rPr>
              <a:t>www.studentaid.gov/exit-counseling</a:t>
            </a:r>
            <a:r>
              <a:rPr lang="en-US" u="sng" dirty="0">
                <a:latin typeface="Montserrat Medium" panose="00000600000000000000" pitchFamily="2" charset="0"/>
              </a:rPr>
              <a:t> </a:t>
            </a:r>
            <a:r>
              <a:rPr lang="en-US" dirty="0">
                <a:latin typeface="Montserrat Medium" panose="00000600000000000000" pitchFamily="2" charset="0"/>
              </a:rPr>
              <a:t>by signing in using your FSAID you used for your FAFSA.</a:t>
            </a:r>
          </a:p>
          <a:p>
            <a:pPr lvl="1"/>
            <a:r>
              <a:rPr lang="en-US" dirty="0">
                <a:latin typeface="Montserrat Medium" panose="00000600000000000000" pitchFamily="2" charset="0"/>
              </a:rPr>
              <a:t>Catawba will receive notification of your Exit Counseling completion electronically within 2-4 business days.</a:t>
            </a:r>
          </a:p>
        </p:txBody>
      </p:sp>
      <p:sp>
        <p:nvSpPr>
          <p:cNvPr id="5" name="Title 1"/>
          <p:cNvSpPr txBox="1">
            <a:spLocks/>
          </p:cNvSpPr>
          <p:nvPr/>
        </p:nvSpPr>
        <p:spPr>
          <a:xfrm>
            <a:off x="6096000" y="-47264"/>
            <a:ext cx="2971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dirty="0" smtClean="0">
                <a:latin typeface="Poppins Medium" panose="00000600000000000000" pitchFamily="2" charset="0"/>
                <a:cs typeface="Poppins Medium" panose="00000600000000000000" pitchFamily="2" charset="0"/>
              </a:rPr>
              <a:t>Exit Counseling</a:t>
            </a:r>
            <a:endParaRPr lang="en-US" sz="24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41379548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486400" y="-76200"/>
            <a:ext cx="3657600" cy="961664"/>
          </a:xfrm>
          <a:prstGeom prst="rect">
            <a:avLst/>
          </a:prstGeom>
        </p:spPr>
        <p:txBody>
          <a:bodyPr anchor="ctr" anchorCtr="0"/>
          <a:lstStyle/>
          <a:p>
            <a:pPr algn="ctr"/>
            <a:r>
              <a:rPr lang="en-US" sz="1800" dirty="0">
                <a:latin typeface="Poppins Medium" panose="00000600000000000000" pitchFamily="2" charset="0"/>
                <a:cs typeface="Poppins Medium" panose="00000600000000000000" pitchFamily="2" charset="0"/>
              </a:rPr>
              <a:t>What Should You Learn from Exit Counseling Session? </a:t>
            </a:r>
          </a:p>
        </p:txBody>
      </p:sp>
      <p:sp>
        <p:nvSpPr>
          <p:cNvPr id="3" name="Content Placeholder 2"/>
          <p:cNvSpPr>
            <a:spLocks noGrp="1"/>
          </p:cNvSpPr>
          <p:nvPr>
            <p:ph idx="1"/>
          </p:nvPr>
        </p:nvSpPr>
        <p:spPr>
          <a:xfrm>
            <a:off x="381000" y="1143000"/>
            <a:ext cx="8531352" cy="4754562"/>
          </a:xfrm>
        </p:spPr>
        <p:txBody>
          <a:bodyPr>
            <a:normAutofit lnSpcReduction="10000"/>
          </a:bodyPr>
          <a:lstStyle/>
          <a:p>
            <a:pPr marL="0" indent="0" algn="ctr">
              <a:buNone/>
            </a:pPr>
            <a:r>
              <a:rPr lang="en-US" sz="3000" u="sng" dirty="0">
                <a:latin typeface="Montserrat Medium" panose="00000600000000000000" pitchFamily="2" charset="0"/>
              </a:rPr>
              <a:t>Repayment of your student loans is your responsibility</a:t>
            </a:r>
            <a:r>
              <a:rPr lang="en-US" sz="3000" dirty="0">
                <a:latin typeface="Montserrat Medium" panose="00000600000000000000" pitchFamily="2" charset="0"/>
              </a:rPr>
              <a:t>. </a:t>
            </a:r>
          </a:p>
          <a:p>
            <a:r>
              <a:rPr lang="en-US" sz="2800" dirty="0">
                <a:latin typeface="Montserrat Medium" panose="00000600000000000000" pitchFamily="2" charset="0"/>
              </a:rPr>
              <a:t>Preparing for Repayment- </a:t>
            </a:r>
            <a:r>
              <a:rPr lang="en-US" sz="2800" dirty="0">
                <a:latin typeface="Montserrat Medium" panose="00000600000000000000" pitchFamily="2" charset="0"/>
                <a:hlinkClick r:id="rId2"/>
              </a:rPr>
              <a:t>Financial Avenue</a:t>
            </a:r>
            <a:endParaRPr lang="en-US" sz="2800" dirty="0">
              <a:latin typeface="Montserrat Medium" panose="00000600000000000000" pitchFamily="2" charset="0"/>
            </a:endParaRPr>
          </a:p>
          <a:p>
            <a:r>
              <a:rPr lang="en-US" sz="2800" dirty="0">
                <a:latin typeface="Montserrat Medium" panose="00000600000000000000" pitchFamily="2" charset="0"/>
              </a:rPr>
              <a:t>Tracking Your Loans</a:t>
            </a:r>
          </a:p>
          <a:p>
            <a:r>
              <a:rPr lang="en-US" sz="2800" dirty="0">
                <a:latin typeface="Montserrat Medium" panose="00000600000000000000" pitchFamily="2" charset="0"/>
              </a:rPr>
              <a:t>Repayment and its Options</a:t>
            </a:r>
          </a:p>
          <a:p>
            <a:r>
              <a:rPr lang="en-US" sz="2800" dirty="0">
                <a:latin typeface="Montserrat Medium" panose="00000600000000000000" pitchFamily="2" charset="0"/>
              </a:rPr>
              <a:t>Consolidation</a:t>
            </a:r>
          </a:p>
          <a:p>
            <a:r>
              <a:rPr lang="en-US" sz="2800" dirty="0">
                <a:latin typeface="Montserrat Medium" panose="00000600000000000000" pitchFamily="2" charset="0"/>
              </a:rPr>
              <a:t>Postponing Payments</a:t>
            </a:r>
          </a:p>
          <a:p>
            <a:r>
              <a:rPr lang="en-US" sz="2800" dirty="0">
                <a:latin typeface="Montserrat Medium" panose="00000600000000000000" pitchFamily="2" charset="0"/>
              </a:rPr>
              <a:t>Loan Cancellation</a:t>
            </a:r>
          </a:p>
          <a:p>
            <a:r>
              <a:rPr lang="en-US" sz="2800" dirty="0">
                <a:latin typeface="Montserrat Medium" panose="00000600000000000000" pitchFamily="2" charset="0"/>
              </a:rPr>
              <a:t>Delinquency and Default</a:t>
            </a:r>
          </a:p>
          <a:p>
            <a:r>
              <a:rPr lang="en-US" sz="2800" dirty="0">
                <a:latin typeface="Montserrat Medium" panose="00000600000000000000" pitchFamily="2" charset="0"/>
              </a:rPr>
              <a:t>How to Report Loan Problems</a:t>
            </a:r>
            <a:endParaRPr lang="en-US" dirty="0">
              <a:latin typeface="Montserrat Medium" panose="00000600000000000000" pitchFamily="2" charset="0"/>
            </a:endParaRPr>
          </a:p>
          <a:p>
            <a:endParaRPr lang="en-US" dirty="0">
              <a:latin typeface="Montserrat Medium" panose="00000600000000000000" pitchFamily="2" charset="0"/>
            </a:endParaRPr>
          </a:p>
          <a:p>
            <a:pPr marL="457200" lvl="1" indent="0">
              <a:buNone/>
            </a:pPr>
            <a:endParaRPr lang="en-US" dirty="0">
              <a:latin typeface="Cambria" pitchFamily="18" charset="0"/>
            </a:endParaRPr>
          </a:p>
          <a:p>
            <a:pPr marL="0" indent="0">
              <a:buNone/>
            </a:pPr>
            <a:endParaRPr lang="en-US" dirty="0">
              <a:latin typeface="Cambria" pitchFamily="18" charset="0"/>
            </a:endParaRPr>
          </a:p>
        </p:txBody>
      </p:sp>
    </p:spTree>
    <p:extLst>
      <p:ext uri="{BB962C8B-B14F-4D97-AF65-F5344CB8AC3E}">
        <p14:creationId xmlns:p14="http://schemas.microsoft.com/office/powerpoint/2010/main" val="20571439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11762"/>
          </a:xfrm>
        </p:spPr>
        <p:txBody>
          <a:bodyPr>
            <a:normAutofit fontScale="92500"/>
          </a:bodyPr>
          <a:lstStyle/>
          <a:p>
            <a:pPr marL="0" indent="0">
              <a:buNone/>
            </a:pPr>
            <a:r>
              <a:rPr lang="en-US" sz="3800" dirty="0">
                <a:latin typeface="Montserrat Medium" panose="00000600000000000000" pitchFamily="2" charset="0"/>
              </a:rPr>
              <a:t>Federal Direct Student Loans:</a:t>
            </a:r>
          </a:p>
          <a:p>
            <a:r>
              <a:rPr lang="en-US" dirty="0">
                <a:latin typeface="Montserrat Medium" panose="00000600000000000000" pitchFamily="2" charset="0"/>
              </a:rPr>
              <a:t>Six-month grace period before entering repayment that begins the day after you stop attending school at least half-time, withdraw, or graduate. </a:t>
            </a:r>
          </a:p>
          <a:p>
            <a:pPr marL="0" indent="0">
              <a:buNone/>
            </a:pPr>
            <a:endParaRPr lang="en-US" dirty="0">
              <a:latin typeface="Montserrat Medium" panose="00000600000000000000" pitchFamily="2" charset="0"/>
            </a:endParaRPr>
          </a:p>
          <a:p>
            <a:pPr marL="0" indent="0">
              <a:buNone/>
            </a:pPr>
            <a:r>
              <a:rPr lang="en-US" dirty="0">
                <a:latin typeface="Montserrat Medium" panose="00000600000000000000" pitchFamily="2" charset="0"/>
              </a:rPr>
              <a:t>You should receive correspondence from your loan servicer during your grace period. Please check your email regularly for important updates from your servicer. </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dirty="0" smtClean="0">
                <a:latin typeface="Poppins Medium" panose="00000600000000000000" pitchFamily="2" charset="0"/>
                <a:cs typeface="Poppins Medium" panose="00000600000000000000" pitchFamily="2" charset="0"/>
              </a:rPr>
              <a:t>Preparing for Repayment</a:t>
            </a:r>
            <a:endParaRPr lang="en-US" sz="24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118264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latin typeface="Montserrat Medium" panose="00000600000000000000" pitchFamily="2" charset="0"/>
              </a:rPr>
              <a:t>Your loan history can be viewed online at </a:t>
            </a:r>
            <a:r>
              <a:rPr lang="en-US" dirty="0">
                <a:latin typeface="Montserrat Medium" panose="00000600000000000000" pitchFamily="2" charset="0"/>
                <a:hlinkClick r:id="rId2"/>
              </a:rPr>
              <a:t>www.studentaid.gov</a:t>
            </a:r>
            <a:r>
              <a:rPr lang="en-US" dirty="0">
                <a:latin typeface="Montserrat Medium" panose="00000600000000000000" pitchFamily="2" charset="0"/>
              </a:rPr>
              <a:t> or through the My Student Aid app on your mobile device.</a:t>
            </a:r>
          </a:p>
          <a:p>
            <a:pPr lvl="1"/>
            <a:r>
              <a:rPr lang="en-US" dirty="0">
                <a:latin typeface="Montserrat Medium" panose="00000600000000000000" pitchFamily="2" charset="0"/>
              </a:rPr>
              <a:t>Your FSA ID from the FAFSA is required for access.</a:t>
            </a:r>
          </a:p>
          <a:p>
            <a:pPr marL="457200" lvl="1" indent="0">
              <a:buNone/>
            </a:pPr>
            <a:endParaRPr lang="en-US" sz="2800" b="1" dirty="0">
              <a:latin typeface="Montserrat Medium" panose="00000600000000000000" pitchFamily="2" charset="0"/>
            </a:endParaRPr>
          </a:p>
          <a:p>
            <a:pPr marL="0" indent="0">
              <a:buNone/>
            </a:pPr>
            <a:r>
              <a:rPr lang="en-US" sz="3200" b="1" dirty="0">
                <a:latin typeface="Montserrat Medium" panose="00000600000000000000" pitchFamily="2" charset="0"/>
              </a:rPr>
              <a:t>If you do not have Internet access, you can identify your loan holder by calling </a:t>
            </a:r>
          </a:p>
          <a:p>
            <a:pPr marL="0" indent="0">
              <a:buNone/>
            </a:pPr>
            <a:r>
              <a:rPr lang="en-US" sz="3200" b="1" dirty="0">
                <a:latin typeface="Montserrat Medium" panose="00000600000000000000" pitchFamily="2" charset="0"/>
              </a:rPr>
              <a:t>1-800-4-FEDAID. </a:t>
            </a:r>
          </a:p>
        </p:txBody>
      </p:sp>
      <p:sp>
        <p:nvSpPr>
          <p:cNvPr id="7"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Tracking Your Loans</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4209988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a:bodyPr>
          <a:lstStyle/>
          <a:p>
            <a:pPr>
              <a:spcBef>
                <a:spcPts val="0"/>
              </a:spcBef>
            </a:pPr>
            <a:r>
              <a:rPr lang="en-US" sz="2800" dirty="0">
                <a:latin typeface="Montserrat Medium" panose="00000600000000000000" pitchFamily="2" charset="0"/>
              </a:rPr>
              <a:t>You must repay your loan(s) even if you do not finish school, are unable to find employment, are not satisfied with your education or did not finish your program in the normal allotted time. </a:t>
            </a:r>
          </a:p>
          <a:p>
            <a:pPr marL="0" indent="0">
              <a:spcBef>
                <a:spcPts val="0"/>
              </a:spcBef>
              <a:buNone/>
            </a:pPr>
            <a:endParaRPr lang="en-US" sz="2800" dirty="0">
              <a:latin typeface="Montserrat Medium" panose="00000600000000000000" pitchFamily="2" charset="0"/>
            </a:endParaRPr>
          </a:p>
          <a:p>
            <a:pPr>
              <a:spcBef>
                <a:spcPts val="0"/>
              </a:spcBef>
            </a:pPr>
            <a:r>
              <a:rPr lang="en-US" sz="2800" dirty="0">
                <a:latin typeface="Montserrat Medium" panose="00000600000000000000" pitchFamily="2" charset="0"/>
              </a:rPr>
              <a:t>The first step in preparing for successful repayment is to create a budget that includes your income and expenses (such as your student loan payment).</a:t>
            </a: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Repayment</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24228124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915400" cy="4525963"/>
          </a:xfrm>
        </p:spPr>
        <p:txBody>
          <a:bodyPr>
            <a:normAutofit fontScale="77500" lnSpcReduction="20000"/>
          </a:bodyPr>
          <a:lstStyle/>
          <a:p>
            <a:r>
              <a:rPr lang="en-US" dirty="0">
                <a:latin typeface="Montserrat Medium" panose="00000600000000000000" pitchFamily="2" charset="0"/>
              </a:rPr>
              <a:t>You have several different repayment plans from which to choose. </a:t>
            </a:r>
          </a:p>
          <a:p>
            <a:r>
              <a:rPr lang="en-US" dirty="0">
                <a:latin typeface="Montserrat Medium" panose="00000600000000000000" pitchFamily="2" charset="0"/>
              </a:rPr>
              <a:t>Ask your loan servicer to provide the advantages and disadvantages of each repayment plan option. </a:t>
            </a:r>
          </a:p>
          <a:p>
            <a:r>
              <a:rPr lang="en-US" i="1" dirty="0">
                <a:latin typeface="Montserrat Medium" panose="00000600000000000000" pitchFamily="2" charset="0"/>
              </a:rPr>
              <a:t>You will be set up on the lender’s standard repayment plan if you do not request a different plan from your loan servicer.</a:t>
            </a:r>
          </a:p>
          <a:p>
            <a:r>
              <a:rPr lang="en-US" dirty="0">
                <a:latin typeface="Montserrat Medium" panose="00000600000000000000" pitchFamily="2" charset="0"/>
              </a:rPr>
              <a:t>The Federal Student Aid Loan Simulator will help you look at different repayment plans you may be eligible for, and estimate your monthly payments in each plan.  This can be found at: </a:t>
            </a:r>
            <a:r>
              <a:rPr lang="en-US" dirty="0">
                <a:latin typeface="Montserrat Medium" panose="00000600000000000000" pitchFamily="2" charset="0"/>
                <a:hlinkClick r:id="rId2"/>
              </a:rPr>
              <a:t>https://studentaid.gov/loan-simulator/</a:t>
            </a:r>
            <a:r>
              <a:rPr lang="en-US" dirty="0">
                <a:latin typeface="Montserrat Medium" panose="00000600000000000000" pitchFamily="2" charset="0"/>
              </a:rPr>
              <a:t> </a:t>
            </a:r>
          </a:p>
          <a:p>
            <a:endParaRPr lang="en-US" dirty="0">
              <a:latin typeface="Cambria" pitchFamily="18" charset="0"/>
            </a:endParaRPr>
          </a:p>
          <a:p>
            <a:endParaRPr lang="en-US" dirty="0">
              <a:latin typeface="Cambria" pitchFamily="18" charset="0"/>
            </a:endParaRPr>
          </a:p>
        </p:txBody>
      </p:sp>
      <p:sp>
        <p:nvSpPr>
          <p:cNvPr id="4" name="Title 1"/>
          <p:cNvSpPr txBox="1">
            <a:spLocks/>
          </p:cNvSpPr>
          <p:nvPr/>
        </p:nvSpPr>
        <p:spPr>
          <a:xfrm>
            <a:off x="5791200" y="-76200"/>
            <a:ext cx="3352800" cy="961664"/>
          </a:xfrm>
          <a:prstGeom prst="rect">
            <a:avLst/>
          </a:prstGeom>
        </p:spPr>
        <p:txBody>
          <a:bodyPr anchor="ctr" anchorCtr="0"/>
          <a:lstStyle>
            <a:lvl1pPr algn="l" defTabSz="914400" rtl="0" eaLnBrk="1" latinLnBrk="0" hangingPunct="1">
              <a:spcBef>
                <a:spcPct val="0"/>
              </a:spcBef>
              <a:buNone/>
              <a:defRPr sz="2000" b="1" kern="1200">
                <a:solidFill>
                  <a:srgbClr val="FFCC00"/>
                </a:solidFill>
                <a:latin typeface="+mj-lt"/>
                <a:ea typeface="+mj-ea"/>
                <a:cs typeface="Times New Roman" pitchFamily="18" charset="0"/>
              </a:defRPr>
            </a:lvl1pPr>
          </a:lstStyle>
          <a:p>
            <a:pPr algn="ctr"/>
            <a:r>
              <a:rPr lang="en-US" sz="2400" b="0" dirty="0" smtClean="0">
                <a:latin typeface="Poppins Medium" panose="00000600000000000000" pitchFamily="2" charset="0"/>
                <a:cs typeface="Poppins Medium" panose="00000600000000000000" pitchFamily="2" charset="0"/>
              </a:rPr>
              <a:t>Repayment Options</a:t>
            </a:r>
            <a:endParaRPr lang="en-US" sz="2400" b="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9098637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2008</TotalTime>
  <Words>1041</Words>
  <Application>Microsoft Office PowerPoint</Application>
  <PresentationFormat>On-screen Show (4:3)</PresentationFormat>
  <Paragraphs>86</Paragraphs>
  <Slides>17</Slides>
  <Notes>1</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Cambria</vt:lpstr>
      <vt:lpstr>Montserrat ExtraBold</vt:lpstr>
      <vt:lpstr>Montserrat Medium</vt:lpstr>
      <vt:lpstr>Poppins Medium</vt:lpstr>
      <vt:lpstr>Times New Roman</vt:lpstr>
      <vt:lpstr>Office Theme</vt:lpstr>
      <vt:lpstr>PowerPoint Presentation</vt:lpstr>
      <vt:lpstr>Purpose of Exit Counseling</vt:lpstr>
      <vt:lpstr>PowerPoint Presentation</vt:lpstr>
      <vt:lpstr>PowerPoint Presentation</vt:lpstr>
      <vt:lpstr>What Should You Learn from Exit Counseling Session?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Catawba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 Services</dc:creator>
  <cp:lastModifiedBy>Maegen Worley</cp:lastModifiedBy>
  <cp:revision>275</cp:revision>
  <dcterms:created xsi:type="dcterms:W3CDTF">2010-04-30T13:25:56Z</dcterms:created>
  <dcterms:modified xsi:type="dcterms:W3CDTF">2022-11-17T15:56:56Z</dcterms:modified>
</cp:coreProperties>
</file>